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3" r:id="rId2"/>
    <p:sldId id="259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120" d="100"/>
          <a:sy n="120" d="100"/>
        </p:scale>
        <p:origin x="-72" y="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media/image1.JPG>
</file>

<file path=ppt/media/image10.wmf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wmf>
</file>

<file path=ppt/media/image23.wm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253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277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857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14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14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1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8109528" y="176272"/>
            <a:ext cx="3470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.</a:t>
            </a:r>
            <a:r>
              <a:rPr lang="en-US" altLang="ko-KR" sz="1600" kern="1200" baseline="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스프링이란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?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2017-08-16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2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://tomcat.apache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ava.sun.com/" TargetMode="Externa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0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www.eclipse.org/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1</a:t>
            </a:r>
            <a:r>
              <a:rPr lang="ko-KR" altLang="en-US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강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. </a:t>
            </a:r>
            <a:r>
              <a:rPr lang="ko-KR" altLang="en-US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스프링이란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?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9012" y="3900173"/>
            <a:ext cx="4195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프레임워크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스프링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(SPRING)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설치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 smtClean="0"/>
              <a:t>Lecturer</a:t>
            </a:r>
            <a:r>
              <a:rPr lang="en-US" altLang="ko-KR" sz="1200" dirty="0" smtClean="0"/>
              <a:t>  </a:t>
            </a:r>
            <a:r>
              <a:rPr lang="en-US" altLang="ko-KR" sz="1200" dirty="0"/>
              <a:t>K</a:t>
            </a:r>
            <a:r>
              <a:rPr lang="en-US" altLang="ko-KR" sz="1200" dirty="0" smtClean="0"/>
              <a:t>im </a:t>
            </a:r>
            <a:r>
              <a:rPr lang="en-US" altLang="ko-KR" sz="1200" dirty="0" err="1" smtClean="0"/>
              <a:t>Myoung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Ho</a:t>
            </a:r>
          </a:p>
          <a:p>
            <a:pPr algn="r"/>
            <a:r>
              <a:rPr lang="en-US" altLang="ko-KR" sz="1200" i="1" dirty="0" smtClean="0"/>
              <a:t>Nickname</a:t>
            </a:r>
            <a:r>
              <a:rPr lang="en-US" altLang="ko-KR" sz="1200" dirty="0" smtClean="0"/>
              <a:t>  </a:t>
            </a:r>
            <a:r>
              <a:rPr lang="ko-KR" altLang="en-US" sz="1200" dirty="0" err="1" smtClean="0"/>
              <a:t>블스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9959" y="1564023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2. JAVA EE </a:t>
            </a:r>
            <a:r>
              <a:rPr lang="ko-KR" altLang="en-US" sz="1200" dirty="0" smtClean="0">
                <a:latin typeface="+mn-ea"/>
              </a:rPr>
              <a:t>버전 다운로드</a:t>
            </a:r>
            <a:r>
              <a:rPr lang="en-US" altLang="ko-KR" sz="1200" dirty="0" smtClean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99" y="1984124"/>
            <a:ext cx="5196305" cy="362088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292" y="1987797"/>
            <a:ext cx="5199977" cy="361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6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개체 10"/>
          <p:cNvGraphicFramePr>
            <a:graphicFrameLocks noChangeAspect="1"/>
          </p:cNvGraphicFramePr>
          <p:nvPr>
            <p:extLst/>
          </p:nvPr>
        </p:nvGraphicFramePr>
        <p:xfrm>
          <a:off x="808005" y="1898148"/>
          <a:ext cx="5523346" cy="32321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Image" r:id="rId3" imgW="8507880" imgH="4977720" progId="Photoshop.Image.13">
                  <p:embed/>
                </p:oleObj>
              </mc:Choice>
              <mc:Fallback>
                <p:oleObj name="Image" r:id="rId3" imgW="8507880" imgH="4977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8005" y="1898148"/>
                        <a:ext cx="5523346" cy="32321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216550" y="5215225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Eclipse </a:t>
            </a:r>
            <a:r>
              <a:rPr lang="ko-KR" altLang="en-US" sz="1200" b="1" dirty="0" smtClean="0">
                <a:latin typeface="+mn-ea"/>
              </a:rPr>
              <a:t>실행 </a:t>
            </a:r>
            <a:r>
              <a:rPr lang="en-US" altLang="ko-KR" sz="1200" b="1" dirty="0" smtClean="0">
                <a:latin typeface="+mn-ea"/>
              </a:rPr>
              <a:t>&gt; Workspace </a:t>
            </a:r>
            <a:r>
              <a:rPr lang="ko-KR" altLang="en-US" sz="1200" b="1" dirty="0" smtClean="0">
                <a:latin typeface="+mn-ea"/>
              </a:rPr>
              <a:t>변경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3" name="개체 12"/>
          <p:cNvGraphicFramePr>
            <a:graphicFrameLocks noChangeAspect="1"/>
          </p:cNvGraphicFramePr>
          <p:nvPr>
            <p:extLst/>
          </p:nvPr>
        </p:nvGraphicFramePr>
        <p:xfrm>
          <a:off x="6483618" y="1898148"/>
          <a:ext cx="4438992" cy="33357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Image" r:id="rId5" imgW="13028400" imgH="9790200" progId="Photoshop.Image.13">
                  <p:embed/>
                </p:oleObj>
              </mc:Choice>
              <mc:Fallback>
                <p:oleObj name="Image" r:id="rId5" imgW="13028400" imgH="9790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83618" y="1898148"/>
                        <a:ext cx="4438992" cy="33357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349986" y="5353262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Eclipse </a:t>
            </a:r>
            <a:r>
              <a:rPr lang="ko-KR" altLang="en-US" sz="1200" b="1" dirty="0" err="1" smtClean="0">
                <a:latin typeface="+mn-ea"/>
              </a:rPr>
              <a:t>첫실행</a:t>
            </a:r>
            <a:r>
              <a:rPr lang="ko-KR" altLang="en-US" sz="1200" b="1" dirty="0" smtClean="0">
                <a:latin typeface="+mn-ea"/>
              </a:rPr>
              <a:t> 화면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9959" y="1564023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3. </a:t>
            </a:r>
            <a:r>
              <a:rPr lang="ko-KR" altLang="en-US" sz="1200" dirty="0" err="1" smtClean="0">
                <a:latin typeface="+mn-ea"/>
              </a:rPr>
              <a:t>이클립스</a:t>
            </a:r>
            <a:r>
              <a:rPr lang="ko-KR" altLang="en-US" sz="1200" dirty="0" smtClean="0">
                <a:latin typeface="+mn-ea"/>
              </a:rPr>
              <a:t> 실행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4875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7008" y="1521353"/>
            <a:ext cx="10676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latin typeface="+mn-ea"/>
              </a:rPr>
              <a:t>웹컨테이너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ko-KR" altLang="en-US" sz="1200" dirty="0" err="1" smtClean="0">
                <a:latin typeface="+mn-ea"/>
              </a:rPr>
              <a:t>톰캣</a:t>
            </a:r>
            <a:r>
              <a:rPr lang="ko-KR" altLang="en-US" sz="1200" dirty="0" smtClean="0">
                <a:latin typeface="+mn-ea"/>
              </a:rPr>
              <a:t> 설치 </a:t>
            </a:r>
            <a:r>
              <a:rPr lang="en-US" altLang="ko-KR" sz="1200" dirty="0" smtClean="0">
                <a:latin typeface="+mn-ea"/>
              </a:rPr>
              <a:t>– </a:t>
            </a:r>
            <a:r>
              <a:rPr lang="en-US" altLang="ko-KR" sz="1200" dirty="0" smtClean="0">
                <a:latin typeface="+mn-ea"/>
                <a:hlinkClick r:id="rId2"/>
              </a:rPr>
              <a:t>http://tomcat.apache.org</a:t>
            </a:r>
            <a:r>
              <a:rPr lang="ko-KR" altLang="en-US" sz="1200" dirty="0" smtClean="0">
                <a:latin typeface="+mn-ea"/>
              </a:rPr>
              <a:t>에서 무료 다운로드 후 설치 합니다</a:t>
            </a:r>
            <a:r>
              <a:rPr lang="en-US" altLang="ko-KR" sz="1200" dirty="0" smtClean="0">
                <a:latin typeface="+mn-ea"/>
              </a:rPr>
              <a:t>.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658" y="2831072"/>
            <a:ext cx="5297382" cy="289700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77008" y="2406500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1. </a:t>
            </a:r>
            <a:r>
              <a:rPr lang="en-US" altLang="ko-KR" sz="1200" dirty="0">
                <a:latin typeface="+mn-ea"/>
                <a:hlinkClick r:id="rId2"/>
              </a:rPr>
              <a:t>http://tomcat.apache.org </a:t>
            </a:r>
            <a:r>
              <a:rPr lang="ko-KR" altLang="en-US" sz="1200" dirty="0" smtClean="0">
                <a:latin typeface="+mn-ea"/>
              </a:rPr>
              <a:t>접속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27" y="3145704"/>
            <a:ext cx="2381250" cy="2705100"/>
          </a:xfrm>
          <a:prstGeom prst="rect">
            <a:avLst/>
          </a:prstGeom>
        </p:spPr>
      </p:pic>
      <p:cxnSp>
        <p:nvCxnSpPr>
          <p:cNvPr id="20" name="직선 화살표 연결선 19"/>
          <p:cNvCxnSpPr/>
          <p:nvPr/>
        </p:nvCxnSpPr>
        <p:spPr>
          <a:xfrm flipH="1">
            <a:off x="2438400" y="3927576"/>
            <a:ext cx="224641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39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7008" y="1608763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3. zip</a:t>
            </a:r>
            <a:r>
              <a:rPr lang="ko-KR" altLang="en-US" sz="1200" dirty="0" smtClean="0">
                <a:latin typeface="+mn-ea"/>
              </a:rPr>
              <a:t>파일 압축해제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22" y="1964418"/>
            <a:ext cx="4752975" cy="2952750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2633367" y="3903404"/>
            <a:ext cx="1918968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633367" y="3116401"/>
            <a:ext cx="1918968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30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7008" y="1608763"/>
            <a:ext cx="5338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4. </a:t>
            </a:r>
            <a:r>
              <a:rPr lang="ko-KR" altLang="en-US" sz="1200" dirty="0" err="1" smtClean="0">
                <a:latin typeface="+mn-ea"/>
              </a:rPr>
              <a:t>이클립스</a:t>
            </a:r>
            <a:r>
              <a:rPr lang="ko-KR" altLang="en-US" sz="1200" dirty="0" smtClean="0">
                <a:latin typeface="+mn-ea"/>
              </a:rPr>
              <a:t> 연동 </a:t>
            </a:r>
            <a:r>
              <a:rPr lang="en-US" altLang="ko-KR" sz="1200" dirty="0" smtClean="0">
                <a:latin typeface="+mn-ea"/>
              </a:rPr>
              <a:t>: server</a:t>
            </a:r>
            <a:r>
              <a:rPr lang="ko-KR" altLang="en-US" sz="1200" dirty="0" smtClean="0">
                <a:latin typeface="+mn-ea"/>
              </a:rPr>
              <a:t>탭 열기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118" y="1885762"/>
            <a:ext cx="4644422" cy="4179979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218328" y="5780606"/>
            <a:ext cx="2322211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895601" y="1993298"/>
            <a:ext cx="582707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31578" y="2912687"/>
            <a:ext cx="1846730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063" y="1885762"/>
            <a:ext cx="3086100" cy="4200525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7302281" y="2249041"/>
            <a:ext cx="1348659" cy="7451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261506" y="5550587"/>
            <a:ext cx="981106" cy="393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5827059" y="3998259"/>
            <a:ext cx="1165412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05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77008" y="1608763"/>
            <a:ext cx="6559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5. </a:t>
            </a:r>
            <a:r>
              <a:rPr lang="ko-KR" altLang="en-US" sz="1200" dirty="0" err="1" smtClean="0">
                <a:latin typeface="+mn-ea"/>
              </a:rPr>
              <a:t>이클립스</a:t>
            </a:r>
            <a:r>
              <a:rPr lang="ko-KR" altLang="en-US" sz="1200" dirty="0" smtClean="0">
                <a:latin typeface="+mn-ea"/>
              </a:rPr>
              <a:t> 연동 </a:t>
            </a:r>
            <a:r>
              <a:rPr lang="en-US" altLang="ko-KR" sz="1200" dirty="0" smtClean="0">
                <a:latin typeface="+mn-ea"/>
              </a:rPr>
              <a:t>: No server are available. Click this link to….. </a:t>
            </a:r>
            <a:r>
              <a:rPr lang="ko-KR" altLang="en-US" sz="1200" dirty="0" smtClean="0">
                <a:latin typeface="+mn-ea"/>
              </a:rPr>
              <a:t>이용하여 </a:t>
            </a:r>
            <a:r>
              <a:rPr lang="en-US" altLang="ko-KR" sz="1200" dirty="0" smtClean="0">
                <a:latin typeface="+mn-ea"/>
              </a:rPr>
              <a:t>server </a:t>
            </a:r>
            <a:r>
              <a:rPr lang="ko-KR" altLang="en-US" sz="1200" dirty="0" smtClean="0">
                <a:latin typeface="+mn-ea"/>
              </a:rPr>
              <a:t>생성</a:t>
            </a:r>
            <a:r>
              <a:rPr lang="en-US" altLang="ko-KR" sz="1200" dirty="0" smtClean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96" y="2019606"/>
            <a:ext cx="4305300" cy="10096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1794" y="2019606"/>
            <a:ext cx="3428505" cy="4534475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>
            <a:off x="5394439" y="2238283"/>
            <a:ext cx="1165412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937244" y="2411359"/>
            <a:ext cx="3408614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106985" y="3902843"/>
            <a:ext cx="1132446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8200103" y="6179367"/>
            <a:ext cx="766917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35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44" y="1935697"/>
            <a:ext cx="3757044" cy="4243670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77008" y="1608763"/>
            <a:ext cx="6559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6. </a:t>
            </a:r>
            <a:r>
              <a:rPr lang="ko-KR" altLang="en-US" sz="1200" dirty="0" err="1" smtClean="0">
                <a:latin typeface="+mn-ea"/>
              </a:rPr>
              <a:t>이클립스</a:t>
            </a:r>
            <a:r>
              <a:rPr lang="ko-KR" altLang="en-US" sz="1200" dirty="0" smtClean="0">
                <a:latin typeface="+mn-ea"/>
              </a:rPr>
              <a:t> 연동 </a:t>
            </a:r>
            <a:r>
              <a:rPr lang="en-US" altLang="ko-KR" sz="1200" dirty="0" smtClean="0">
                <a:latin typeface="+mn-ea"/>
              </a:rPr>
              <a:t>: server </a:t>
            </a:r>
            <a:r>
              <a:rPr lang="ko-KR" altLang="en-US" sz="1200" dirty="0" smtClean="0">
                <a:latin typeface="+mn-ea"/>
              </a:rPr>
              <a:t>생성</a:t>
            </a:r>
            <a:r>
              <a:rPr lang="en-US" altLang="ko-KR" sz="1200" dirty="0" smtClean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5139462" y="2238283"/>
            <a:ext cx="1165412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007582" y="3114744"/>
            <a:ext cx="3686706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1007581" y="3580450"/>
            <a:ext cx="1199287" cy="4112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3144525" y="5766128"/>
            <a:ext cx="766917" cy="2851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7842" y="1935697"/>
            <a:ext cx="4085516" cy="89739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6601875" y="1988316"/>
            <a:ext cx="2902608" cy="5174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616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77008" y="1608763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1. </a:t>
            </a:r>
            <a:r>
              <a:rPr lang="ko-KR" altLang="en-US" sz="1200" dirty="0" smtClean="0">
                <a:latin typeface="+mn-ea"/>
              </a:rPr>
              <a:t>서버 더블클릭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18" y="1898764"/>
            <a:ext cx="3090209" cy="4879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960810" y="1621765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2. </a:t>
            </a:r>
            <a:r>
              <a:rPr lang="ko-KR" altLang="en-US" sz="1200" dirty="0" smtClean="0">
                <a:latin typeface="+mn-ea"/>
              </a:rPr>
              <a:t>설정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26" y="1898764"/>
            <a:ext cx="7192055" cy="4723142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4141176" y="4260335"/>
            <a:ext cx="3402623" cy="5754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141175" y="5741376"/>
            <a:ext cx="3402624" cy="1406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7731367" y="3538380"/>
            <a:ext cx="3276602" cy="1543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62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181" y="3231803"/>
            <a:ext cx="5234134" cy="6564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985" y="1860940"/>
            <a:ext cx="5848627" cy="83923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77008" y="1608763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3. </a:t>
            </a:r>
            <a:r>
              <a:rPr lang="ko-KR" altLang="en-US" sz="1200" dirty="0" smtClean="0">
                <a:latin typeface="+mn-ea"/>
              </a:rPr>
              <a:t>서버 </a:t>
            </a:r>
            <a:r>
              <a:rPr lang="en-US" altLang="ko-KR" sz="1200" dirty="0" smtClean="0">
                <a:latin typeface="+mn-ea"/>
              </a:rPr>
              <a:t>start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506918" y="1827612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77008" y="2971132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4. </a:t>
            </a:r>
            <a:r>
              <a:rPr lang="ko-KR" altLang="en-US" sz="1200" dirty="0" smtClean="0">
                <a:latin typeface="+mn-ea"/>
              </a:rPr>
              <a:t>서버 구동 확인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985" y="3248131"/>
            <a:ext cx="4872772" cy="308370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997734" y="2971132"/>
            <a:ext cx="2980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5. </a:t>
            </a:r>
            <a:r>
              <a:rPr lang="ko-KR" altLang="en-US" sz="1200" dirty="0" smtClean="0">
                <a:latin typeface="+mn-ea"/>
              </a:rPr>
              <a:t>서버 </a:t>
            </a:r>
            <a:r>
              <a:rPr lang="en-US" altLang="ko-KR" sz="1200" dirty="0" smtClean="0">
                <a:latin typeface="+mn-ea"/>
              </a:rPr>
              <a:t>stop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0194597" y="3187561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0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764472" y="1608763"/>
            <a:ext cx="6272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정형화 </a:t>
            </a:r>
            <a:r>
              <a:rPr lang="en-US" altLang="ko-KR" sz="1200" dirty="0" smtClean="0">
                <a:latin typeface="+mn-ea"/>
              </a:rPr>
              <a:t>: </a:t>
            </a:r>
            <a:r>
              <a:rPr lang="ko-KR" altLang="en-US" sz="1200" dirty="0" smtClean="0">
                <a:latin typeface="+mn-ea"/>
              </a:rPr>
              <a:t>일정수준이상의 품질을 기대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유지보수가 쉽다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개발자에게 기본적인 패턴</a:t>
            </a:r>
            <a:r>
              <a:rPr lang="en-US" altLang="ko-KR" sz="1200" dirty="0" smtClean="0">
                <a:latin typeface="+mn-ea"/>
              </a:rPr>
              <a:t>(DI, AOP, </a:t>
            </a:r>
            <a:r>
              <a:rPr lang="ko-KR" altLang="en-US" sz="1200" dirty="0" smtClean="0">
                <a:latin typeface="+mn-ea"/>
              </a:rPr>
              <a:t>서비스 추상화</a:t>
            </a:r>
            <a:r>
              <a:rPr lang="en-US" altLang="ko-KR" sz="1200" dirty="0" smtClean="0">
                <a:latin typeface="+mn-ea"/>
              </a:rPr>
              <a:t>)</a:t>
            </a:r>
            <a:r>
              <a:rPr lang="ko-KR" altLang="en-US" sz="1200" dirty="0" smtClean="0">
                <a:latin typeface="+mn-ea"/>
              </a:rPr>
              <a:t>등을 강제 시킴</a:t>
            </a:r>
            <a:endParaRPr lang="en-US" altLang="ko-KR" sz="1200" dirty="0" smtClean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유연성 및 </a:t>
            </a:r>
            <a:endParaRPr lang="en-US" altLang="ko-KR" sz="1200" dirty="0" smtClean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err="1" smtClean="0">
                <a:latin typeface="+mn-ea"/>
              </a:rPr>
              <a:t>각모듈을</a:t>
            </a:r>
            <a:r>
              <a:rPr lang="ko-KR" altLang="en-US" sz="1200" dirty="0" smtClean="0">
                <a:latin typeface="+mn-ea"/>
              </a:rPr>
              <a:t> 조립</a:t>
            </a:r>
            <a:r>
              <a:rPr lang="en-US" altLang="ko-KR" sz="1200" dirty="0" smtClean="0">
                <a:latin typeface="+mn-ea"/>
              </a:rPr>
              <a:t>(</a:t>
            </a:r>
            <a:r>
              <a:rPr lang="ko-KR" altLang="en-US" sz="1200" dirty="0" smtClean="0">
                <a:latin typeface="+mn-ea"/>
              </a:rPr>
              <a:t>설정을 통한</a:t>
            </a:r>
            <a:r>
              <a:rPr lang="en-US" altLang="ko-KR" sz="1200" dirty="0" smtClean="0">
                <a:latin typeface="+mn-ea"/>
              </a:rPr>
              <a:t>)</a:t>
            </a:r>
            <a:r>
              <a:rPr lang="ko-KR" altLang="en-US" sz="1200" dirty="0" smtClean="0">
                <a:latin typeface="+mn-ea"/>
              </a:rPr>
              <a:t>하면 기능을 쉽게 구현</a:t>
            </a:r>
            <a:endParaRPr lang="en-US" altLang="ko-KR" sz="1200" dirty="0" smtClean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모듈 추가 </a:t>
            </a:r>
            <a:r>
              <a:rPr lang="ko-KR" altLang="en-US" sz="1200" dirty="0" err="1" smtClean="0">
                <a:latin typeface="+mn-ea"/>
              </a:rPr>
              <a:t>제거및</a:t>
            </a:r>
            <a:r>
              <a:rPr lang="ko-KR" altLang="en-US" sz="1200" dirty="0" smtClean="0">
                <a:latin typeface="+mn-ea"/>
              </a:rPr>
              <a:t> 관리가 수월하다</a:t>
            </a:r>
            <a:r>
              <a:rPr lang="en-US" altLang="ko-KR" sz="1200" dirty="0" smtClean="0">
                <a:latin typeface="+mn-ea"/>
              </a:rPr>
              <a:t>.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0194597" y="3187561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1-4.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스프링 장점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1-1.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프레임워크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+mn-ea"/>
              </a:rPr>
              <a:t>프레임워크란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특정한 목적에 맞게 프로그래밍을 쉽게 </a:t>
            </a:r>
            <a:r>
              <a:rPr lang="ko-KR" altLang="en-US" sz="1100" dirty="0" smtClean="0">
                <a:latin typeface="+mn-ea"/>
              </a:rPr>
              <a:t>하기 위한 약속 입니다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582" y="1847134"/>
            <a:ext cx="1927413" cy="2542461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645747" y="4554070"/>
            <a:ext cx="1192306" cy="11923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손님</a:t>
            </a:r>
            <a:endParaRPr lang="ko-KR" altLang="en-US" sz="1600" dirty="0"/>
          </a:p>
        </p:txBody>
      </p:sp>
      <p:sp>
        <p:nvSpPr>
          <p:cNvPr id="28" name="타원 27"/>
          <p:cNvSpPr/>
          <p:nvPr/>
        </p:nvSpPr>
        <p:spPr>
          <a:xfrm>
            <a:off x="4832264" y="4554070"/>
            <a:ext cx="1192306" cy="11923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/>
              <a:t>홀서빙</a:t>
            </a:r>
            <a:r>
              <a:rPr lang="ko-KR" altLang="en-US" sz="1600" dirty="0" smtClean="0"/>
              <a:t> </a:t>
            </a:r>
            <a:endParaRPr lang="en-US" altLang="ko-KR" sz="1600" dirty="0" smtClean="0"/>
          </a:p>
          <a:p>
            <a:pPr algn="ctr"/>
            <a:r>
              <a:rPr lang="ko-KR" altLang="en-US" sz="1600" dirty="0" smtClean="0"/>
              <a:t>직원</a:t>
            </a:r>
            <a:endParaRPr lang="ko-KR" altLang="en-US" sz="1600" dirty="0"/>
          </a:p>
        </p:txBody>
      </p:sp>
      <p:sp>
        <p:nvSpPr>
          <p:cNvPr id="29" name="타원 28"/>
          <p:cNvSpPr/>
          <p:nvPr/>
        </p:nvSpPr>
        <p:spPr>
          <a:xfrm>
            <a:off x="8543653" y="4554070"/>
            <a:ext cx="1192306" cy="11923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카운터</a:t>
            </a:r>
            <a:endParaRPr lang="ko-KR" altLang="en-US" sz="1600" dirty="0"/>
          </a:p>
        </p:txBody>
      </p:sp>
      <p:sp>
        <p:nvSpPr>
          <p:cNvPr id="33" name="타원 32"/>
          <p:cNvSpPr/>
          <p:nvPr/>
        </p:nvSpPr>
        <p:spPr>
          <a:xfrm>
            <a:off x="8543653" y="2334281"/>
            <a:ext cx="1192306" cy="11923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주방장</a:t>
            </a:r>
            <a:endParaRPr lang="ko-KR" altLang="en-US" sz="1600" dirty="0"/>
          </a:p>
        </p:txBody>
      </p:sp>
      <p:cxnSp>
        <p:nvCxnSpPr>
          <p:cNvPr id="12" name="직선 화살표 연결선 11"/>
          <p:cNvCxnSpPr>
            <a:stCxn id="9" idx="6"/>
            <a:endCxn id="28" idx="2"/>
          </p:cNvCxnSpPr>
          <p:nvPr/>
        </p:nvCxnSpPr>
        <p:spPr>
          <a:xfrm>
            <a:off x="1838053" y="5150223"/>
            <a:ext cx="29942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074606" y="5186690"/>
            <a:ext cx="22152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latin typeface="+mn-ea"/>
              </a:rPr>
              <a:t>외친다 </a:t>
            </a:r>
            <a:r>
              <a:rPr lang="en-US" altLang="ko-KR" sz="1100" dirty="0" smtClean="0">
                <a:latin typeface="+mn-ea"/>
              </a:rPr>
              <a:t>: </a:t>
            </a:r>
            <a:r>
              <a:rPr lang="ko-KR" altLang="en-US" sz="1100" dirty="0" smtClean="0">
                <a:latin typeface="+mn-ea"/>
              </a:rPr>
              <a:t>제육볶음 하나 주세요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cxnSp>
        <p:nvCxnSpPr>
          <p:cNvPr id="15" name="직선 화살표 연결선 14"/>
          <p:cNvCxnSpPr/>
          <p:nvPr/>
        </p:nvCxnSpPr>
        <p:spPr>
          <a:xfrm flipV="1">
            <a:off x="1712547" y="3863788"/>
            <a:ext cx="636494" cy="824753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>
            <a:off x="6145595" y="5150223"/>
            <a:ext cx="2398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423498" y="5186690"/>
            <a:ext cx="19991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latin typeface="+mn-ea"/>
              </a:rPr>
              <a:t>외친다 </a:t>
            </a:r>
            <a:r>
              <a:rPr lang="en-US" altLang="ko-KR" sz="1100" dirty="0" smtClean="0">
                <a:latin typeface="+mn-ea"/>
              </a:rPr>
              <a:t>: </a:t>
            </a:r>
            <a:r>
              <a:rPr lang="ko-KR" altLang="en-US" sz="1100" dirty="0" smtClean="0">
                <a:latin typeface="+mn-ea"/>
              </a:rPr>
              <a:t>요일 하나 있어요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cxnSp>
        <p:nvCxnSpPr>
          <p:cNvPr id="37" name="직선 화살표 연결선 36"/>
          <p:cNvCxnSpPr/>
          <p:nvPr/>
        </p:nvCxnSpPr>
        <p:spPr>
          <a:xfrm flipV="1">
            <a:off x="6138871" y="3274143"/>
            <a:ext cx="2297205" cy="1460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06130" y="4076795"/>
            <a:ext cx="1882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latin typeface="+mn-ea"/>
              </a:rPr>
              <a:t>외친다 </a:t>
            </a:r>
            <a:r>
              <a:rPr lang="en-US" altLang="ko-KR" sz="1100" dirty="0" smtClean="0">
                <a:latin typeface="+mn-ea"/>
              </a:rPr>
              <a:t>: </a:t>
            </a:r>
            <a:r>
              <a:rPr lang="ko-KR" altLang="en-US" sz="1100" dirty="0" smtClean="0">
                <a:latin typeface="+mn-ea"/>
              </a:rPr>
              <a:t>요일 하나 있어요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811289" y="4801969"/>
            <a:ext cx="14629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+mn-ea"/>
              </a:rPr>
              <a:t>[1</a:t>
            </a:r>
            <a:r>
              <a:rPr lang="ko-KR" altLang="en-US" sz="1100" dirty="0" err="1" smtClean="0">
                <a:latin typeface="+mn-ea"/>
              </a:rPr>
              <a:t>번테이블</a:t>
            </a:r>
            <a:r>
              <a:rPr lang="en-US" altLang="ko-KR" sz="1100" dirty="0" smtClean="0">
                <a:latin typeface="+mn-ea"/>
              </a:rPr>
              <a:t>]</a:t>
            </a:r>
          </a:p>
          <a:p>
            <a:r>
              <a:rPr lang="ko-KR" altLang="en-US" sz="1100" dirty="0" smtClean="0">
                <a:latin typeface="+mn-ea"/>
              </a:rPr>
              <a:t>메뉴 </a:t>
            </a:r>
            <a:r>
              <a:rPr lang="en-US" altLang="ko-KR" sz="1100" dirty="0" smtClean="0">
                <a:latin typeface="+mn-ea"/>
              </a:rPr>
              <a:t>: </a:t>
            </a:r>
            <a:r>
              <a:rPr lang="ko-KR" altLang="en-US" sz="1100" dirty="0" smtClean="0">
                <a:latin typeface="+mn-ea"/>
              </a:rPr>
              <a:t> 요일 메뉴</a:t>
            </a:r>
            <a:endParaRPr lang="en-US" altLang="ko-KR" sz="1100" dirty="0" smtClean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가격 </a:t>
            </a:r>
            <a:r>
              <a:rPr lang="en-US" altLang="ko-KR" sz="1100" dirty="0" smtClean="0">
                <a:latin typeface="+mn-ea"/>
              </a:rPr>
              <a:t>: 5,000</a:t>
            </a:r>
            <a:r>
              <a:rPr lang="ko-KR" altLang="en-US" sz="1100" dirty="0" smtClean="0">
                <a:latin typeface="+mn-ea"/>
              </a:rPr>
              <a:t>원</a:t>
            </a:r>
            <a:endParaRPr lang="en-US" altLang="ko-KR" sz="1100" dirty="0" smtClean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정산 </a:t>
            </a:r>
            <a:r>
              <a:rPr lang="en-US" altLang="ko-KR" sz="1100" dirty="0" smtClean="0">
                <a:latin typeface="+mn-ea"/>
              </a:rPr>
              <a:t>: </a:t>
            </a:r>
            <a:r>
              <a:rPr lang="ko-KR" altLang="en-US" sz="1100" dirty="0" err="1" smtClean="0">
                <a:latin typeface="+mn-ea"/>
              </a:rPr>
              <a:t>정산전</a:t>
            </a:r>
            <a:endParaRPr lang="en-US" altLang="ko-KR" sz="1100" dirty="0" smtClean="0"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11289" y="2799629"/>
            <a:ext cx="14629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+mn-ea"/>
              </a:rPr>
              <a:t>요일 메뉴 만듦</a:t>
            </a:r>
            <a:endParaRPr lang="en-US" altLang="ko-KR" sz="11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4323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764472" y="1608763"/>
            <a:ext cx="6272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습득시간이 </a:t>
            </a:r>
            <a:r>
              <a:rPr lang="ko-KR" altLang="en-US" sz="1200" dirty="0" err="1" smtClean="0">
                <a:latin typeface="+mn-ea"/>
              </a:rPr>
              <a:t>오래걸림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200" dirty="0"/>
              <a:t>스프링 설정하는 것에만 </a:t>
            </a:r>
            <a:r>
              <a:rPr lang="ko-KR" altLang="en-US" sz="1200" dirty="0" err="1"/>
              <a:t>익숙해지다보니</a:t>
            </a:r>
            <a:r>
              <a:rPr lang="ko-KR" altLang="en-US" sz="1200" dirty="0"/>
              <a:t> 코딩 실력이 </a:t>
            </a:r>
            <a:r>
              <a:rPr lang="ko-KR" altLang="en-US" sz="1200" dirty="0" err="1"/>
              <a:t>떨어지게됨</a:t>
            </a:r>
            <a:r>
              <a:rPr lang="en-US" altLang="ko-KR" sz="1200" dirty="0" smtClean="0"/>
              <a:t>.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무겁다</a:t>
            </a:r>
            <a:r>
              <a:rPr lang="en-US" altLang="ko-KR" sz="1200" dirty="0" smtClean="0">
                <a:latin typeface="+mn-ea"/>
              </a:rPr>
              <a:t>.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0194597" y="3187561"/>
            <a:ext cx="329713" cy="3218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1-4.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스프링 단점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87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1-2.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스프링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(SPRING)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+mn-ea"/>
              </a:rPr>
              <a:t>자바</a:t>
            </a:r>
            <a:r>
              <a:rPr lang="en-US" altLang="ko-KR" sz="1100" dirty="0" smtClean="0">
                <a:latin typeface="+mn-ea"/>
              </a:rPr>
              <a:t>(JAVA)</a:t>
            </a:r>
            <a:r>
              <a:rPr lang="ko-KR" altLang="en-US" sz="1100" dirty="0" smtClean="0">
                <a:latin typeface="+mn-ea"/>
              </a:rPr>
              <a:t>언어를 기반으로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다양한 어플리케이션을 제작하기 위한 약속된 프로그래밍 틀 입니다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예전 </a:t>
            </a:r>
            <a:r>
              <a:rPr lang="en-US" altLang="ko-KR" sz="1100" dirty="0" smtClean="0">
                <a:latin typeface="+mn-ea"/>
              </a:rPr>
              <a:t>EJB</a:t>
            </a:r>
            <a:r>
              <a:rPr lang="ko-KR" altLang="en-US" sz="1100" dirty="0" smtClean="0">
                <a:latin typeface="+mn-ea"/>
              </a:rPr>
              <a:t>의 경우 고가의 장비</a:t>
            </a:r>
            <a:r>
              <a:rPr lang="en-US" altLang="ko-KR" sz="1100" dirty="0" smtClean="0">
                <a:latin typeface="+mn-ea"/>
              </a:rPr>
              <a:t>(WAS </a:t>
            </a:r>
            <a:r>
              <a:rPr lang="ko-KR" altLang="en-US" sz="1100" dirty="0" smtClean="0">
                <a:latin typeface="+mn-ea"/>
              </a:rPr>
              <a:t>등등</a:t>
            </a:r>
            <a:r>
              <a:rPr lang="en-US" altLang="ko-KR" sz="1100" dirty="0" smtClean="0">
                <a:latin typeface="+mn-ea"/>
              </a:rPr>
              <a:t>…)</a:t>
            </a:r>
            <a:r>
              <a:rPr lang="ko-KR" altLang="en-US" sz="1100" dirty="0" smtClean="0">
                <a:latin typeface="+mn-ea"/>
              </a:rPr>
              <a:t>가 필요 되어지고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개발환경 및 설정 그리고 테스트 환경에 많은 애로사항들이 존재 했습니다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r>
              <a:rPr lang="ko-KR" altLang="en-US" sz="1100" dirty="0" smtClean="0">
                <a:latin typeface="+mn-ea"/>
              </a:rPr>
              <a:t>하지만 스프링의 경우 </a:t>
            </a:r>
            <a:r>
              <a:rPr lang="ko-KR" altLang="en-US" sz="1100" dirty="0" err="1" smtClean="0">
                <a:latin typeface="+mn-ea"/>
              </a:rPr>
              <a:t>톰캣을</a:t>
            </a:r>
            <a:r>
              <a:rPr lang="ko-KR" altLang="en-US" sz="1100" dirty="0" smtClean="0">
                <a:latin typeface="+mn-ea"/>
              </a:rPr>
              <a:t> 이용할 수 있으며</a:t>
            </a:r>
            <a:r>
              <a:rPr lang="en-US" altLang="ko-KR" sz="1100" dirty="0" smtClean="0">
                <a:latin typeface="+mn-ea"/>
              </a:rPr>
              <a:t>, EJB</a:t>
            </a:r>
            <a:r>
              <a:rPr lang="ko-KR" altLang="en-US" sz="1100" dirty="0" smtClean="0">
                <a:latin typeface="+mn-ea"/>
              </a:rPr>
              <a:t>에 비해서 코드의 경량화 그리고 개발 중에 테스트가 쉽다는 점이 특징 입니다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r>
              <a:rPr lang="ko-KR" altLang="en-US" sz="1100" dirty="0" smtClean="0">
                <a:latin typeface="+mn-ea"/>
              </a:rPr>
              <a:t>위에서 언급한 내용은 스프링의 전체적인 특징이며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세부적인 특징들에 대해서 앞으로 하나씩 학습해 보도록 하겠습니다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스프링의 국내에서 자바개발자들에게 표준프레임워크가 되었습니다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r>
              <a:rPr lang="ko-KR" altLang="en-US" sz="1100" dirty="0" smtClean="0">
                <a:latin typeface="+mn-ea"/>
              </a:rPr>
              <a:t>스프링의 기본을 정확히 학습한다면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다양한 어플리케이션을 쉽고 빨리 개발할 수 있을 것 입니다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물론 스프링학습 이전에 </a:t>
            </a:r>
            <a:r>
              <a:rPr lang="en-US" altLang="ko-KR" sz="1100" dirty="0" smtClean="0">
                <a:latin typeface="+mn-ea"/>
              </a:rPr>
              <a:t>JAVA</a:t>
            </a:r>
            <a:r>
              <a:rPr lang="ko-KR" altLang="en-US" sz="1100" dirty="0" smtClean="0">
                <a:latin typeface="+mn-ea"/>
              </a:rPr>
              <a:t>언어 및 </a:t>
            </a:r>
            <a:r>
              <a:rPr lang="en-US" altLang="ko-KR" sz="1100" dirty="0" err="1" smtClean="0">
                <a:latin typeface="+mn-ea"/>
              </a:rPr>
              <a:t>JSP&amp;Servlet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 smtClean="0">
                <a:latin typeface="+mn-ea"/>
              </a:rPr>
              <a:t>에 대한 선행학습이 반듯이 필요하며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그 외에 </a:t>
            </a:r>
            <a:r>
              <a:rPr lang="en-US" altLang="ko-KR" sz="1100" dirty="0" smtClean="0">
                <a:latin typeface="+mn-ea"/>
              </a:rPr>
              <a:t>html, </a:t>
            </a:r>
            <a:r>
              <a:rPr lang="en-US" altLang="ko-KR" sz="1100" dirty="0" err="1" smtClean="0">
                <a:latin typeface="+mn-ea"/>
              </a:rPr>
              <a:t>javascript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en-US" altLang="ko-KR" sz="1100" dirty="0" err="1" smtClean="0">
                <a:latin typeface="+mn-ea"/>
              </a:rPr>
              <a:t>jquery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en-US" altLang="ko-KR" sz="1100" dirty="0" err="1" smtClean="0">
                <a:latin typeface="+mn-ea"/>
              </a:rPr>
              <a:t>css</a:t>
            </a:r>
            <a:r>
              <a:rPr lang="ko-KR" altLang="en-US" sz="1100" dirty="0" smtClean="0">
                <a:latin typeface="+mn-ea"/>
              </a:rPr>
              <a:t>등의 스크립트 언어도 기본적인 학습이 필요 합니다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endParaRPr lang="en-US" altLang="ko-KR" sz="1100" dirty="0">
              <a:latin typeface="+mn-ea"/>
            </a:endParaRPr>
          </a:p>
          <a:p>
            <a:r>
              <a:rPr lang="ko-KR" altLang="en-US" sz="1100" dirty="0" smtClean="0">
                <a:latin typeface="+mn-ea"/>
              </a:rPr>
              <a:t>스프링은 계속해서 업데이트</a:t>
            </a:r>
            <a:r>
              <a:rPr lang="en-US" altLang="ko-KR" sz="1100" dirty="0" smtClean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버전업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 smtClean="0">
                <a:latin typeface="+mn-ea"/>
              </a:rPr>
              <a:t> 되고 있으며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업데이트 되는 내용에 대한 꾸준한 학습이 필요 합니다</a:t>
            </a:r>
            <a:r>
              <a:rPr lang="en-US" altLang="ko-KR" sz="1100" dirty="0" smtClean="0">
                <a:latin typeface="+mn-ea"/>
              </a:rPr>
              <a:t>. </a:t>
            </a:r>
            <a:r>
              <a:rPr lang="ko-KR" altLang="en-US" sz="1100" dirty="0" smtClean="0">
                <a:latin typeface="+mn-ea"/>
              </a:rPr>
              <a:t>그렇다고 업데이트가 자주 발생하지는 않습니다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8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59958" y="2279379"/>
            <a:ext cx="5136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1. </a:t>
            </a:r>
            <a:r>
              <a:rPr lang="en-US" altLang="ko-KR" sz="1200" dirty="0" smtClean="0">
                <a:latin typeface="+mn-ea"/>
                <a:hlinkClick r:id="rId3"/>
              </a:rPr>
              <a:t>http://java.sun.com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접속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2921319"/>
              </p:ext>
            </p:extLst>
          </p:nvPr>
        </p:nvGraphicFramePr>
        <p:xfrm>
          <a:off x="914399" y="2596731"/>
          <a:ext cx="4178049" cy="30661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Image" r:id="rId4" imgW="17320320" imgH="12710880" progId="Photoshop.Image.13">
                  <p:embed/>
                </p:oleObj>
              </mc:Choice>
              <mc:Fallback>
                <p:oleObj name="Image" r:id="rId4" imgW="17320320" imgH="12710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399" y="2596731"/>
                        <a:ext cx="4178049" cy="30661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7008" y="1897691"/>
            <a:ext cx="10676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JDK </a:t>
            </a:r>
            <a:r>
              <a:rPr lang="ko-KR" altLang="en-US" sz="1400" dirty="0" smtClean="0">
                <a:latin typeface="+mn-ea"/>
              </a:rPr>
              <a:t>설치</a:t>
            </a:r>
            <a:endParaRPr lang="ko-KR" altLang="en-US" sz="1400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96501" y="2279379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2</a:t>
            </a:r>
            <a:r>
              <a:rPr lang="en-US" altLang="ko-KR" sz="1200" dirty="0" smtClean="0">
                <a:latin typeface="+mn-ea"/>
              </a:rPr>
              <a:t>. Downloads </a:t>
            </a:r>
            <a:r>
              <a:rPr lang="ko-KR" altLang="en-US" sz="1200" dirty="0" smtClean="0">
                <a:latin typeface="+mn-ea"/>
              </a:rPr>
              <a:t>진입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524983"/>
              </p:ext>
            </p:extLst>
          </p:nvPr>
        </p:nvGraphicFramePr>
        <p:xfrm>
          <a:off x="6086018" y="2569049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Image" r:id="rId6" imgW="17396640" imgH="12634920" progId="Photoshop.Image.13">
                  <p:embed/>
                </p:oleObj>
              </mc:Choice>
              <mc:Fallback>
                <p:oleObj name="Image" r:id="rId6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86018" y="2569049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직선 연결선 10"/>
          <p:cNvCxnSpPr/>
          <p:nvPr/>
        </p:nvCxnSpPr>
        <p:spPr>
          <a:xfrm>
            <a:off x="677008" y="2205468"/>
            <a:ext cx="976687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21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7008" y="1787426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3. JDK </a:t>
            </a:r>
            <a:r>
              <a:rPr lang="ko-KR" altLang="en-US" sz="1200" dirty="0" smtClean="0">
                <a:latin typeface="+mn-ea"/>
              </a:rPr>
              <a:t>최신버전 다운로드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3" name="개체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1131317"/>
              </p:ext>
            </p:extLst>
          </p:nvPr>
        </p:nvGraphicFramePr>
        <p:xfrm>
          <a:off x="926424" y="2129232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Image" r:id="rId3" imgW="17396640" imgH="12634920" progId="Photoshop.Image.13">
                  <p:embed/>
                </p:oleObj>
              </mc:Choice>
              <mc:Fallback>
                <p:oleObj name="Image" r:id="rId3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6424" y="2129232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개체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160922"/>
              </p:ext>
            </p:extLst>
          </p:nvPr>
        </p:nvGraphicFramePr>
        <p:xfrm>
          <a:off x="6533452" y="2129232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Image" r:id="rId5" imgW="17396640" imgH="12634920" progId="Photoshop.Image.13">
                  <p:embed/>
                </p:oleObj>
              </mc:Choice>
              <mc:Fallback>
                <p:oleObj name="Image" r:id="rId5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33452" y="2129232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116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77007" y="1470991"/>
            <a:ext cx="1067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JAVA </a:t>
            </a:r>
            <a:r>
              <a:rPr lang="ko-KR" altLang="en-US" sz="1400" dirty="0" smtClean="0">
                <a:latin typeface="+mn-ea"/>
              </a:rPr>
              <a:t>환경 변수 </a:t>
            </a:r>
            <a:r>
              <a:rPr lang="ko-KR" altLang="en-US" sz="1400" dirty="0" err="1" smtClean="0">
                <a:latin typeface="+mn-ea"/>
              </a:rPr>
              <a:t>쎄팅</a:t>
            </a:r>
            <a:endParaRPr lang="en-US" altLang="ko-KR" sz="1400" dirty="0" smtClean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0741" y="1783413"/>
            <a:ext cx="1045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+mn-ea"/>
              </a:rPr>
              <a:t>bin/javac.exe</a:t>
            </a:r>
            <a:r>
              <a:rPr lang="en-US" altLang="ko-KR" sz="1200" dirty="0" smtClean="0">
                <a:latin typeface="+mn-ea"/>
              </a:rPr>
              <a:t> : .java </a:t>
            </a:r>
            <a:r>
              <a:rPr lang="ko-KR" altLang="en-US" sz="1200" dirty="0" smtClean="0">
                <a:latin typeface="+mn-ea"/>
              </a:rPr>
              <a:t>파일을 </a:t>
            </a:r>
            <a:r>
              <a:rPr lang="en-US" altLang="ko-KR" sz="1200" dirty="0" smtClean="0">
                <a:latin typeface="+mn-ea"/>
              </a:rPr>
              <a:t>JVM</a:t>
            </a:r>
            <a:r>
              <a:rPr lang="ko-KR" altLang="en-US" sz="1200" dirty="0" smtClean="0">
                <a:latin typeface="+mn-ea"/>
              </a:rPr>
              <a:t>이 받아들일 수 있는 </a:t>
            </a:r>
            <a:r>
              <a:rPr lang="en-US" altLang="ko-KR" sz="1200" dirty="0" smtClean="0">
                <a:latin typeface="+mn-ea"/>
              </a:rPr>
              <a:t>.class </a:t>
            </a:r>
            <a:r>
              <a:rPr lang="ko-KR" altLang="en-US" sz="1200" dirty="0" smtClean="0">
                <a:latin typeface="+mn-ea"/>
              </a:rPr>
              <a:t>파일로 변환 시켜주는 프로그램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r>
              <a:rPr lang="en-US" altLang="ko-KR" sz="1200" dirty="0" smtClean="0">
                <a:latin typeface="+mn-ea"/>
              </a:rPr>
              <a:t>                    </a:t>
            </a:r>
            <a:r>
              <a:rPr lang="ko-KR" altLang="en-US" sz="1200" dirty="0" smtClean="0">
                <a:latin typeface="+mn-ea"/>
              </a:rPr>
              <a:t>매번 해당 경로에 들어가서 실행하기가 번거로우므로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smtClean="0">
                <a:latin typeface="+mn-ea"/>
              </a:rPr>
              <a:t>환경 변수 설정을 통해 어디서나 실행 가능하게 함</a:t>
            </a:r>
            <a:r>
              <a:rPr lang="en-US" altLang="ko-KR" sz="1200" dirty="0" smtClean="0">
                <a:latin typeface="+mn-ea"/>
              </a:rPr>
              <a:t>.</a:t>
            </a:r>
            <a:r>
              <a:rPr lang="ko-KR" altLang="en-US" sz="1200" dirty="0" smtClean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69587" y="5623661"/>
            <a:ext cx="13161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bin/javac.exe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02075" y="5623660"/>
            <a:ext cx="13161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>
                <a:latin typeface="+mn-ea"/>
              </a:rPr>
              <a:t>시스템 설정변경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303" y="2450621"/>
            <a:ext cx="4846749" cy="2973106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937" y="2450621"/>
            <a:ext cx="5234423" cy="251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7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7007" y="1470991"/>
            <a:ext cx="1067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JAVA </a:t>
            </a:r>
            <a:r>
              <a:rPr lang="ko-KR" altLang="en-US" sz="1400" dirty="0" smtClean="0">
                <a:latin typeface="+mn-ea"/>
              </a:rPr>
              <a:t>환경 변수 설정</a:t>
            </a:r>
            <a:endParaRPr lang="en-US" altLang="ko-KR" sz="1400" dirty="0" smtClean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07931" y="5807385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>
                <a:latin typeface="+mn-ea"/>
              </a:rPr>
              <a:t>시스템 속성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&gt; </a:t>
            </a:r>
            <a:r>
              <a:rPr lang="ko-KR" altLang="en-US" sz="1200" b="1" dirty="0" smtClean="0">
                <a:latin typeface="+mn-ea"/>
              </a:rPr>
              <a:t>고급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&gt; </a:t>
            </a:r>
            <a:r>
              <a:rPr lang="ko-KR" altLang="en-US" sz="1200" b="1" dirty="0" smtClean="0">
                <a:latin typeface="+mn-ea"/>
              </a:rPr>
              <a:t>환경 변수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80026" y="5807384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>
                <a:latin typeface="+mn-ea"/>
              </a:rPr>
              <a:t>환경 변수 수정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186" y="1874981"/>
            <a:ext cx="3535199" cy="387154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238" y="1887178"/>
            <a:ext cx="3589586" cy="392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5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7007" y="1470991"/>
            <a:ext cx="10923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JAVA </a:t>
            </a:r>
            <a:r>
              <a:rPr lang="ko-KR" altLang="en-US" sz="1400" dirty="0" smtClean="0">
                <a:latin typeface="+mn-ea"/>
              </a:rPr>
              <a:t>환경 변수 설정</a:t>
            </a:r>
            <a:endParaRPr lang="en-US" altLang="ko-KR" sz="1400" dirty="0" smtClean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94235" y="5793674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Path </a:t>
            </a:r>
            <a:r>
              <a:rPr lang="ko-KR" altLang="en-US" sz="1200" b="1" dirty="0" smtClean="0">
                <a:latin typeface="+mn-ea"/>
              </a:rPr>
              <a:t>환경 변수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94235" y="3660074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JAVA_HOME </a:t>
            </a:r>
            <a:r>
              <a:rPr lang="ko-KR" altLang="en-US" sz="1200" b="1" dirty="0" smtClean="0">
                <a:latin typeface="+mn-ea"/>
              </a:rPr>
              <a:t>환경 변수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57470" y="5932173"/>
            <a:ext cx="2706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>
                <a:latin typeface="+mn-ea"/>
              </a:rPr>
              <a:t>환경 변수 완료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97" y="2012578"/>
            <a:ext cx="3952875" cy="154305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097" y="4173237"/>
            <a:ext cx="3952875" cy="155257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7436" y="1891982"/>
            <a:ext cx="5989801" cy="389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8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설치</a:t>
            </a:r>
            <a:endParaRPr lang="en-US" altLang="ko-KR" sz="1600" b="1" kern="1200" dirty="0" smtClea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algn="l"/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7008" y="2031248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1</a:t>
            </a:r>
            <a:r>
              <a:rPr lang="en-US" altLang="ko-KR" sz="1200" dirty="0" smtClean="0">
                <a:latin typeface="+mn-ea"/>
              </a:rPr>
              <a:t>. </a:t>
            </a:r>
            <a:r>
              <a:rPr lang="en-US" altLang="ko-KR" sz="1200" dirty="0" smtClean="0">
                <a:latin typeface="+mn-ea"/>
                <a:hlinkClick r:id="rId2"/>
              </a:rPr>
              <a:t>http://www.eclipse.org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접속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7008" y="1521071"/>
            <a:ext cx="10676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IDE(</a:t>
            </a:r>
            <a:r>
              <a:rPr lang="ko-KR" altLang="en-US" sz="1400" dirty="0" err="1" smtClean="0">
                <a:latin typeface="+mn-ea"/>
              </a:rPr>
              <a:t>개발툴</a:t>
            </a:r>
            <a:r>
              <a:rPr lang="en-US" altLang="ko-KR" sz="1400" dirty="0" smtClean="0">
                <a:latin typeface="+mn-ea"/>
              </a:rPr>
              <a:t>) </a:t>
            </a:r>
            <a:r>
              <a:rPr lang="ko-KR" altLang="en-US" sz="1400" dirty="0" err="1" smtClean="0">
                <a:latin typeface="+mn-ea"/>
              </a:rPr>
              <a:t>이클립스</a:t>
            </a:r>
            <a:r>
              <a:rPr lang="ko-KR" altLang="en-US" sz="1400" dirty="0" smtClean="0">
                <a:latin typeface="+mn-ea"/>
              </a:rPr>
              <a:t> 설치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다운로드</a:t>
            </a:r>
            <a:r>
              <a:rPr lang="en-US" altLang="ko-KR" sz="1400" dirty="0" smtClean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62" y="2308247"/>
            <a:ext cx="5715936" cy="397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7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543</Words>
  <Application>Microsoft Office PowerPoint</Application>
  <PresentationFormat>사용자 지정</PresentationFormat>
  <Paragraphs>118</Paragraphs>
  <Slides>20</Slides>
  <Notes>6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2" baseType="lpstr"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KB</cp:lastModifiedBy>
  <cp:revision>279</cp:revision>
  <dcterms:created xsi:type="dcterms:W3CDTF">2014-12-01T08:37:15Z</dcterms:created>
  <dcterms:modified xsi:type="dcterms:W3CDTF">2017-08-16T02:44:05Z</dcterms:modified>
</cp:coreProperties>
</file>

<file path=docProps/thumbnail.jpeg>
</file>